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62" r:id="rId3"/>
    <p:sldId id="266" r:id="rId4"/>
    <p:sldId id="285" r:id="rId5"/>
    <p:sldId id="287" r:id="rId6"/>
    <p:sldId id="288" r:id="rId7"/>
    <p:sldId id="289" r:id="rId8"/>
    <p:sldId id="286" r:id="rId9"/>
    <p:sldId id="290" r:id="rId10"/>
    <p:sldId id="279" r:id="rId11"/>
    <p:sldId id="28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00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76" autoAdjust="0"/>
    <p:restoredTop sz="73300" autoAdjust="0"/>
  </p:normalViewPr>
  <p:slideViewPr>
    <p:cSldViewPr snapToGrid="0" snapToObjects="1">
      <p:cViewPr varScale="1">
        <p:scale>
          <a:sx n="64" d="100"/>
          <a:sy n="64" d="100"/>
        </p:scale>
        <p:origin x="1891"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79B72B-29CA-4AE2-9E99-D4162F39DB6C}" type="datetimeFigureOut">
              <a:rPr lang="en-US" smtClean="0"/>
              <a:t>1/10/2023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EA8D4E-AC7D-4661-B933-A8831C7338A1}" type="slidenum">
              <a:rPr lang="en-US" smtClean="0"/>
              <a:t>‹#›</a:t>
            </a:fld>
            <a:endParaRPr lang="en-US"/>
          </a:p>
        </p:txBody>
      </p:sp>
    </p:spTree>
    <p:extLst>
      <p:ext uri="{BB962C8B-B14F-4D97-AF65-F5344CB8AC3E}">
        <p14:creationId xmlns:p14="http://schemas.microsoft.com/office/powerpoint/2010/main" val="1238408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A8D4E-AC7D-4661-B933-A8831C7338A1}" type="slidenum">
              <a:rPr lang="en-US" smtClean="0"/>
              <a:t>1</a:t>
            </a:fld>
            <a:endParaRPr lang="en-US"/>
          </a:p>
        </p:txBody>
      </p:sp>
    </p:spTree>
    <p:extLst>
      <p:ext uri="{BB962C8B-B14F-4D97-AF65-F5344CB8AC3E}">
        <p14:creationId xmlns:p14="http://schemas.microsoft.com/office/powerpoint/2010/main" val="2198295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official document submitted for re-accreditation is called our Assurance Argument. In this document we state how we meet each of the criteria and the many sub components, and submit several sources of evidence to back up our claims. To read the full argument, or the Executive Summary, go to the Accreditation web page on the clcmn.edu web site: </a:t>
            </a:r>
          </a:p>
          <a:p>
            <a:endParaRPr lang="en-US" dirty="0"/>
          </a:p>
          <a:p>
            <a:r>
              <a:rPr lang="en-US" dirty="0"/>
              <a:t>http://www.clcmn.edu/hlc-accreditation/assurance-argument/</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3EA8D4E-AC7D-4661-B933-A8831C7338A1}" type="slidenum">
              <a:rPr lang="en-US" smtClean="0"/>
              <a:t>11</a:t>
            </a:fld>
            <a:endParaRPr lang="en-US"/>
          </a:p>
        </p:txBody>
      </p:sp>
    </p:spTree>
    <p:extLst>
      <p:ext uri="{BB962C8B-B14F-4D97-AF65-F5344CB8AC3E}">
        <p14:creationId xmlns:p14="http://schemas.microsoft.com/office/powerpoint/2010/main" val="1861684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brief, self-guided </a:t>
            </a:r>
            <a:r>
              <a:rPr lang="en-US" dirty="0" err="1"/>
              <a:t>powerpoint</a:t>
            </a:r>
            <a:r>
              <a:rPr lang="en-US" dirty="0"/>
              <a:t>, we summarize the key points of the HLC Criteria for Accreditation along with examples of evidence submitted to support our claims.</a:t>
            </a:r>
          </a:p>
        </p:txBody>
      </p:sp>
      <p:sp>
        <p:nvSpPr>
          <p:cNvPr id="4" name="Slide Number Placeholder 3"/>
          <p:cNvSpPr>
            <a:spLocks noGrp="1"/>
          </p:cNvSpPr>
          <p:nvPr>
            <p:ph type="sldNum" sz="quarter" idx="5"/>
          </p:nvPr>
        </p:nvSpPr>
        <p:spPr/>
        <p:txBody>
          <a:bodyPr/>
          <a:lstStyle/>
          <a:p>
            <a:fld id="{E3EA8D4E-AC7D-4661-B933-A8831C7338A1}" type="slidenum">
              <a:rPr lang="en-US" smtClean="0"/>
              <a:t>2</a:t>
            </a:fld>
            <a:endParaRPr lang="en-US"/>
          </a:p>
        </p:txBody>
      </p:sp>
    </p:spTree>
    <p:extLst>
      <p:ext uri="{BB962C8B-B14F-4D97-AF65-F5344CB8AC3E}">
        <p14:creationId xmlns:p14="http://schemas.microsoft.com/office/powerpoint/2010/main" val="1015156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CLC Story must always begin with our mission.</a:t>
            </a:r>
          </a:p>
        </p:txBody>
      </p:sp>
      <p:sp>
        <p:nvSpPr>
          <p:cNvPr id="4" name="Slide Number Placeholder 3"/>
          <p:cNvSpPr>
            <a:spLocks noGrp="1"/>
          </p:cNvSpPr>
          <p:nvPr>
            <p:ph type="sldNum" sz="quarter" idx="5"/>
          </p:nvPr>
        </p:nvSpPr>
        <p:spPr/>
        <p:txBody>
          <a:bodyPr/>
          <a:lstStyle/>
          <a:p>
            <a:fld id="{E3EA8D4E-AC7D-4661-B933-A8831C7338A1}" type="slidenum">
              <a:rPr lang="en-US" smtClean="0"/>
              <a:t>3</a:t>
            </a:fld>
            <a:endParaRPr lang="en-US"/>
          </a:p>
        </p:txBody>
      </p:sp>
    </p:spTree>
    <p:extLst>
      <p:ext uri="{BB962C8B-B14F-4D97-AF65-F5344CB8AC3E}">
        <p14:creationId xmlns:p14="http://schemas.microsoft.com/office/powerpoint/2010/main" val="326566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first chapter, we describe how we at CLC take our mission into consideration with every decision that we make from budget to facilities. CLC leadership recognizes that we live in a diverse, multicultural society and globally connected world. To this end, we strive to create curricular and co-curricular activities that prepare students for informed citizenship and workplace success. The HLC defines “informed citizenship” as “having sufficient and reliable information about issues of public concern and having the knowledge and skills to make reasonable judgments and decisions about them.” Our responsibility also includes ensuring that our students, faculty, and staff embrace a spirit of inclusive and equitable treatment of diverse populations and foster a climate of respect on campus.</a:t>
            </a:r>
          </a:p>
          <a:p>
            <a:r>
              <a:rPr lang="en-US" dirty="0"/>
              <a:t>Some examples include: </a:t>
            </a:r>
          </a:p>
          <a:p>
            <a:r>
              <a:rPr lang="en-US" dirty="0"/>
              <a:t>1. Our mission statement and related strategic plans were developed collaboratively, engaging internal and external stakeholders.</a:t>
            </a:r>
          </a:p>
          <a:p>
            <a:r>
              <a:rPr lang="en-US" dirty="0"/>
              <a:t>2. Program advisory committees for career and technical programs engage business and industry to ensure students are workforce ready.</a:t>
            </a:r>
          </a:p>
          <a:p>
            <a:r>
              <a:rPr lang="en-US" dirty="0"/>
              <a:t>3. Partnerships with the Small Business Development Center, local high school districts, the Mille Lac Band of Ojibwe, and the Minnesota Transportation Center of Excellence are examples of how we engage with the various “publics” that we serve.</a:t>
            </a:r>
          </a:p>
          <a:p>
            <a:r>
              <a:rPr lang="en-US" dirty="0"/>
              <a:t>4. Campus based activities such as “Pizza to the Polls” and “Civic Challenges” incentivize students to vote.</a:t>
            </a:r>
          </a:p>
          <a:p>
            <a:r>
              <a:rPr lang="en-US" dirty="0"/>
              <a:t>5. Academic opportunities to volunteer in the community such as Coats for Kids.</a:t>
            </a:r>
          </a:p>
          <a:p>
            <a:r>
              <a:rPr lang="en-US" dirty="0"/>
              <a:t>6. Civic opportunities for engagement in diversity events such as Safe Spaces Training, Cultural Thursdays, CLC Pow Wow, and Implicit Bias training.</a:t>
            </a:r>
          </a:p>
          <a:p>
            <a:r>
              <a:rPr lang="en-US" dirty="0"/>
              <a:t>7. Community programming such as </a:t>
            </a:r>
            <a:r>
              <a:rPr lang="en-US" i="1" dirty="0"/>
              <a:t>Verse Like Water </a:t>
            </a:r>
            <a:r>
              <a:rPr lang="en-US" dirty="0"/>
              <a:t>and presentations in the </a:t>
            </a:r>
            <a:r>
              <a:rPr lang="en-US" dirty="0" err="1"/>
              <a:t>Rosenmeier</a:t>
            </a:r>
            <a:r>
              <a:rPr lang="en-US" dirty="0"/>
              <a:t> Center engage our community in cultural enrichment and feature voices of civic responsibility.</a:t>
            </a:r>
          </a:p>
          <a:p>
            <a:endParaRPr lang="en-US" dirty="0"/>
          </a:p>
        </p:txBody>
      </p:sp>
      <p:sp>
        <p:nvSpPr>
          <p:cNvPr id="4" name="Slide Number Placeholder 3"/>
          <p:cNvSpPr>
            <a:spLocks noGrp="1"/>
          </p:cNvSpPr>
          <p:nvPr>
            <p:ph type="sldNum" sz="quarter" idx="5"/>
          </p:nvPr>
        </p:nvSpPr>
        <p:spPr/>
        <p:txBody>
          <a:bodyPr/>
          <a:lstStyle/>
          <a:p>
            <a:fld id="{E3EA8D4E-AC7D-4661-B933-A8831C7338A1}" type="slidenum">
              <a:rPr lang="en-US" smtClean="0"/>
              <a:t>5</a:t>
            </a:fld>
            <a:endParaRPr lang="en-US"/>
          </a:p>
        </p:txBody>
      </p:sp>
    </p:spTree>
    <p:extLst>
      <p:ext uri="{BB962C8B-B14F-4D97-AF65-F5344CB8AC3E}">
        <p14:creationId xmlns:p14="http://schemas.microsoft.com/office/powerpoint/2010/main" val="448231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chapter of the assurance argument allows us to demonstrate to HLC how CLC operates with high ethical standards and integrity across all areas of responsibility, including financial, academic, personnel, and auxiliary functions. The Minnesota State system provides guidance across a broad range of legislative mandates, and policies to ensure integrity and guarantee compliance from the top down, with policies directed at the Board of Trustees, college and university presidents, employees, and students. The college’s policies also provide both language and procedures for accountability across all units at CLC. </a:t>
            </a:r>
          </a:p>
          <a:p>
            <a:r>
              <a:rPr lang="en-US" dirty="0"/>
              <a:t>Some examples include: </a:t>
            </a:r>
          </a:p>
          <a:p>
            <a:r>
              <a:rPr lang="en-US" dirty="0"/>
              <a:t>1. Minnesota State Board of Trustees and CLC policies and procedures delineate ethical and responsible conduct for faculty, staff, and students.</a:t>
            </a:r>
          </a:p>
          <a:p>
            <a:r>
              <a:rPr lang="en-US" dirty="0"/>
              <a:t>2. Balanced operating budgets evidence fiscal integrity and decision-making transparency.</a:t>
            </a:r>
          </a:p>
          <a:p>
            <a:r>
              <a:rPr lang="en-US" dirty="0"/>
              <a:t>3. AASC Handbook establishes faculty oversight of curriculum and assessment, and direct mentoring of new faculty helps to ensure alignment to CLC instructional goals.</a:t>
            </a:r>
          </a:p>
          <a:p>
            <a:r>
              <a:rPr lang="en-US" dirty="0"/>
              <a:t>4. College website and the College catalog clearly communicate program offerings and requirements.</a:t>
            </a:r>
          </a:p>
          <a:p>
            <a:r>
              <a:rPr lang="en-US" dirty="0"/>
              <a:t>5. Net price calculator provides transparency of costs of attendance for enrolling students.</a:t>
            </a:r>
          </a:p>
          <a:p>
            <a:r>
              <a:rPr lang="en-US" dirty="0"/>
              <a:t>6. CLC organizational chart allows all members of the community to view leadership and reporting structures on both campuses.</a:t>
            </a:r>
          </a:p>
          <a:p>
            <a:r>
              <a:rPr lang="en-US" dirty="0"/>
              <a:t>7. Program accreditation documents are clearly posted.</a:t>
            </a:r>
          </a:p>
          <a:p>
            <a:r>
              <a:rPr lang="en-US" dirty="0"/>
              <a:t>8. MSCF contract, Article 8 (establishes the Shared Governance Council and the AASC), Article 20 (establishes the Joint Committee on Credential Fields), and Article 23 (ensures academic freedom) to allow faculty to serve as the guide for assessment activities.</a:t>
            </a:r>
          </a:p>
          <a:p>
            <a:r>
              <a:rPr lang="en-US" dirty="0"/>
              <a:t>9. Student complaint process and form provide learners with access to an escalation path for concerns they encounter in class.</a:t>
            </a:r>
          </a:p>
          <a:p>
            <a:r>
              <a:rPr lang="en-US" dirty="0"/>
              <a:t>10. </a:t>
            </a:r>
            <a:r>
              <a:rPr lang="en-US" dirty="0" err="1"/>
              <a:t>Rosenmeier</a:t>
            </a:r>
            <a:r>
              <a:rPr lang="en-US" dirty="0"/>
              <a:t> Center calendar of events provides a forum for open discourse and freedom of expression in dialogue with Minnesota thought leaders like Justice Alan Page (2022).</a:t>
            </a:r>
          </a:p>
          <a:p>
            <a:r>
              <a:rPr lang="en-US" dirty="0"/>
              <a:t>11. CLC Library resources such as the Research and Writing Tools web page provide software that can empower students to break down complex assignments into manageable subcomponents with the help of technology.</a:t>
            </a:r>
          </a:p>
          <a:p>
            <a:r>
              <a:rPr lang="en-US" dirty="0"/>
              <a:t>12. Course outlines for ENGL 1411 and ENGL 1410 which detail learning objectives in research-based writing and information literacy.</a:t>
            </a:r>
          </a:p>
          <a:p>
            <a:r>
              <a:rPr lang="en-US" dirty="0"/>
              <a:t>13. CLC Student Code of Conduct procedure, which defines cheating and plagiarism, and faculty professional development resources to help faculty navigate interactions with students around the topic.</a:t>
            </a:r>
          </a:p>
          <a:p>
            <a:r>
              <a:rPr lang="en-US" dirty="0"/>
              <a:t>14. Turnitin.com resource to empower students to check for close paraphrasing incidents to avoid integrity violations.</a:t>
            </a:r>
          </a:p>
          <a:p>
            <a:r>
              <a:rPr lang="en-US" dirty="0"/>
              <a:t>15. Academic Catalog which communicates academic policies clearly and publicly for easy reference by students and faculty. </a:t>
            </a:r>
          </a:p>
          <a:p>
            <a:endParaRPr lang="en-US" dirty="0"/>
          </a:p>
          <a:p>
            <a:endParaRPr lang="en-US" dirty="0"/>
          </a:p>
        </p:txBody>
      </p:sp>
      <p:sp>
        <p:nvSpPr>
          <p:cNvPr id="4" name="Slide Number Placeholder 3"/>
          <p:cNvSpPr>
            <a:spLocks noGrp="1"/>
          </p:cNvSpPr>
          <p:nvPr>
            <p:ph type="sldNum" sz="quarter" idx="5"/>
          </p:nvPr>
        </p:nvSpPr>
        <p:spPr/>
        <p:txBody>
          <a:bodyPr/>
          <a:lstStyle/>
          <a:p>
            <a:fld id="{E3EA8D4E-AC7D-4661-B933-A8831C7338A1}" type="slidenum">
              <a:rPr lang="en-US" smtClean="0"/>
              <a:t>6</a:t>
            </a:fld>
            <a:endParaRPr lang="en-US"/>
          </a:p>
        </p:txBody>
      </p:sp>
    </p:spTree>
    <p:extLst>
      <p:ext uri="{BB962C8B-B14F-4D97-AF65-F5344CB8AC3E}">
        <p14:creationId xmlns:p14="http://schemas.microsoft.com/office/powerpoint/2010/main" val="656494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chapter 3, we explore the ways that CLC supports student learning and effective teaching, and how the institution demonstrates commitment to providing the resources necessary, including targeted resources to support special student populations to achieve equitable outcomes. This robust support process begins the moment an individual decides to become a CLC student. Our student services professionals identify the academic needs of a student and follow a clear and transparent process for directing new students to those programs and courses for which they are adequately prepared. Throughout the student experience at CLC, academic advisors guide learners through their journey, and students can depend upon our extensive infrastructure and resources, such as laboratories, libraries, performance spaces, clinical sites, and museum collections, designed to empower students to complete their chosen degree.</a:t>
            </a:r>
          </a:p>
          <a:p>
            <a:endParaRPr lang="en-US" dirty="0"/>
          </a:p>
          <a:p>
            <a:r>
              <a:rPr lang="en-US" dirty="0"/>
              <a:t>Examples of evidence that CLC meets this criterion:</a:t>
            </a:r>
          </a:p>
          <a:p>
            <a:endParaRPr lang="en-US" dirty="0"/>
          </a:p>
          <a:p>
            <a:r>
              <a:rPr lang="en-US" dirty="0"/>
              <a:t>1. Course outlines which articulate learning goals are available to students in their classrooms. </a:t>
            </a:r>
          </a:p>
          <a:p>
            <a:r>
              <a:rPr lang="en-US" dirty="0"/>
              <a:t>2. Course syllabi, whether on-campus, online, or CIS, evidence consistency of learning outcomes across locations and learning modes.</a:t>
            </a:r>
          </a:p>
          <a:p>
            <a:r>
              <a:rPr lang="en-US" dirty="0"/>
              <a:t>3. NACEP accreditation provides additional standards to the CIS program.</a:t>
            </a:r>
          </a:p>
          <a:p>
            <a:r>
              <a:rPr lang="en-US" dirty="0"/>
              <a:t>4. Program advisory committee minutes evidence relevancy and currency of curriculum.</a:t>
            </a:r>
          </a:p>
          <a:p>
            <a:r>
              <a:rPr lang="en-US" dirty="0"/>
              <a:t>5. Minnesota Transfer Curriculum sets clear general education standards within the overarching Minnesota state system.</a:t>
            </a:r>
          </a:p>
          <a:p>
            <a:r>
              <a:rPr lang="en-US" dirty="0"/>
              <a:t>6. Planning forms for transfer degrees such as the AA Liberal Arts degree, the six AA Transfer Pathways, the AFA in Music, and the AFA Transfer Pathway in Art are available to students. </a:t>
            </a:r>
          </a:p>
          <a:p>
            <a:r>
              <a:rPr lang="en-US" dirty="0"/>
              <a:t>7. Curriculum maps which evidence integration of the college-wide learning outcomes reveal the connection between assessment and learning objectives at the course level.</a:t>
            </a:r>
          </a:p>
          <a:p>
            <a:r>
              <a:rPr lang="en-US" dirty="0"/>
              <a:t>8. Course outlines for Goal 6, Goal 7, and Goal 8 courses articulate learning outcomes recognizing the importance of human and cultural diversity.</a:t>
            </a:r>
          </a:p>
          <a:p>
            <a:r>
              <a:rPr lang="en-US" dirty="0"/>
              <a:t>9. Honor’s Program and National Collegiate Honors Council membership allows students to engage with the broader academic community.</a:t>
            </a:r>
          </a:p>
          <a:p>
            <a:r>
              <a:rPr lang="en-US" dirty="0"/>
              <a:t>10. Study abroad trips to New York City, Puerto Rico, Europe, Costa Rica, Cuba, and London have scholarships available to expand access to global learning opportunities.</a:t>
            </a:r>
          </a:p>
          <a:p>
            <a:r>
              <a:rPr lang="en-US" dirty="0"/>
              <a:t>11. Service-learning activities included in the Positive Psychology and Honors Leadership Development courses, the Dental Assistant program, and the Accounting program allows for student experiential learning through hands-on engagement in the community.</a:t>
            </a:r>
          </a:p>
          <a:p>
            <a:r>
              <a:rPr lang="en-US" dirty="0"/>
              <a:t>12. Creative works and scholarship activities such as the model irrigator developed in the Robotics/Automated Systems Technology program and the agricultural research projects conducted by the Agriculture and Energy Center reveal how innovation can be integrated into assignments.</a:t>
            </a:r>
          </a:p>
          <a:p>
            <a:r>
              <a:rPr lang="en-US" dirty="0"/>
              <a:t>13. Affirmative Action Statement and Plan is in place to guide campus decision making.</a:t>
            </a:r>
          </a:p>
          <a:p>
            <a:r>
              <a:rPr lang="en-US" dirty="0"/>
              <a:t>14. IPEDS faculty data reveal the breadth of faculty expertise available to CLC students as well as the sufficiency of the number of faculty to carry out work assignments.</a:t>
            </a:r>
          </a:p>
          <a:p>
            <a:r>
              <a:rPr lang="en-US" dirty="0"/>
              <a:t>15. MSCF contract, Article 11 (which defines a faculty work assignment) ensures students receive high quality faculty support in all academic areas.</a:t>
            </a:r>
          </a:p>
          <a:p>
            <a:r>
              <a:rPr lang="en-US" dirty="0"/>
              <a:t>16. CLC hiring process and position postings clearly state minimum and preferred qualifications for faculty and staff and credentials are verified by CLC to ensure that high quality candidates are identified and verified upon hiring.</a:t>
            </a:r>
          </a:p>
          <a:p>
            <a:r>
              <a:rPr lang="en-US" dirty="0"/>
              <a:t>17. Minnesota State policy and CLC process for employee evaluations ensures that individual faculty have regularly scheduled classroom observations and feedback on their instructional work in the classroom.</a:t>
            </a:r>
          </a:p>
          <a:p>
            <a:r>
              <a:rPr lang="en-US" dirty="0"/>
              <a:t>18. Completed employee evaluation forms and faculty observation notes are shared with faculty so that they can reflect on practice and implement improvements as needed.</a:t>
            </a:r>
          </a:p>
          <a:p>
            <a:r>
              <a:rPr lang="en-US" dirty="0"/>
              <a:t>19. Professional development offerings and budget funding evidence support of trained and qualified faculty and staff.</a:t>
            </a:r>
          </a:p>
          <a:p>
            <a:r>
              <a:rPr lang="en-US" dirty="0"/>
              <a:t>20. MSCF contract, Article 17 (Sabbatical Leaves) allows full time faculty to engage in scholarly research that enhances teaching.</a:t>
            </a:r>
          </a:p>
          <a:p>
            <a:r>
              <a:rPr lang="en-US" dirty="0"/>
              <a:t>21. Posted office hours on faculty office doors and in syllabi evidence accessibility to students to engage with their instructors.</a:t>
            </a:r>
          </a:p>
          <a:p>
            <a:endParaRPr lang="en-US" dirty="0"/>
          </a:p>
        </p:txBody>
      </p:sp>
      <p:sp>
        <p:nvSpPr>
          <p:cNvPr id="4" name="Slide Number Placeholder 3"/>
          <p:cNvSpPr>
            <a:spLocks noGrp="1"/>
          </p:cNvSpPr>
          <p:nvPr>
            <p:ph type="sldNum" sz="quarter" idx="5"/>
          </p:nvPr>
        </p:nvSpPr>
        <p:spPr/>
        <p:txBody>
          <a:bodyPr/>
          <a:lstStyle/>
          <a:p>
            <a:fld id="{E3EA8D4E-AC7D-4661-B933-A8831C7338A1}" type="slidenum">
              <a:rPr lang="en-US" smtClean="0"/>
              <a:t>7</a:t>
            </a:fld>
            <a:endParaRPr lang="en-US"/>
          </a:p>
        </p:txBody>
      </p:sp>
    </p:spTree>
    <p:extLst>
      <p:ext uri="{BB962C8B-B14F-4D97-AF65-F5344CB8AC3E}">
        <p14:creationId xmlns:p14="http://schemas.microsoft.com/office/powerpoint/2010/main" val="1269471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Chapter 4, we enumerate the ways that we at CLC are committed to the success of our students and equitable student outcomes. In this chapter, we describe in detail defined goals and strategies to improve retention, persistence, and completion rates, as articulated in the strategic plan, the CLC Performance Indicators report, and departmental master plans. We consider these goals, set by Minnesota State and the CLC administration, to be ambitious, yet attainable. We frequently monitor and report our progress towards these goals. We use the data to make improvements to our programs and services, continuously evaluating our effectiveness and our impact on student success.</a:t>
            </a:r>
          </a:p>
          <a:p>
            <a:endParaRPr lang="en-US" dirty="0"/>
          </a:p>
          <a:p>
            <a:r>
              <a:rPr lang="en-US" dirty="0"/>
              <a:t>Examples of evidence that CLC meets this criterion:</a:t>
            </a:r>
          </a:p>
          <a:p>
            <a:r>
              <a:rPr lang="en-US" dirty="0"/>
              <a:t>1. Minnesota State Policy 3.36 requires regular evaluation of academic programs.</a:t>
            </a:r>
          </a:p>
          <a:p>
            <a:r>
              <a:rPr lang="en-US" dirty="0"/>
              <a:t>2. Templates for program review, for both liberal arts programs and career and technical programs, evidence the type of data collected to ensure programs remain relevant.</a:t>
            </a:r>
          </a:p>
          <a:p>
            <a:r>
              <a:rPr lang="en-US" dirty="0"/>
              <a:t>3. The division analysis report provides evidence of additional program analysis that occurs annually.</a:t>
            </a:r>
          </a:p>
          <a:p>
            <a:r>
              <a:rPr lang="en-US" dirty="0"/>
              <a:t>4. Minnesota State policies and procedures govern credit transcription including 3.35 (credit for prior learning), 3.21 (transfer credit), and 3.40 (transfer appeal).</a:t>
            </a:r>
          </a:p>
          <a:p>
            <a:r>
              <a:rPr lang="en-US" dirty="0"/>
              <a:t>5. AASC meeting minutes demonstrate faculty oversight of curriculum as well as programmatic changes made based on assessment results.</a:t>
            </a:r>
          </a:p>
          <a:p>
            <a:r>
              <a:rPr lang="en-US" dirty="0"/>
              <a:t>6. NACEP accreditation ensures a quality CIS program.</a:t>
            </a:r>
          </a:p>
          <a:p>
            <a:r>
              <a:rPr lang="en-US" dirty="0"/>
              <a:t>7. Various program accreditations are an additional assurance of the quality of those specialized programs.</a:t>
            </a:r>
          </a:p>
          <a:p>
            <a:r>
              <a:rPr lang="en-US" dirty="0"/>
              <a:t>8. Graduate follow-up survey reports and student success data from the System Office evidence that we monitor the success of our graduates.</a:t>
            </a:r>
          </a:p>
          <a:p>
            <a:r>
              <a:rPr lang="en-US" dirty="0"/>
              <a:t>9. Course outlines and course syllabi evidence the existence of defined learning outcomes.</a:t>
            </a:r>
          </a:p>
          <a:p>
            <a:r>
              <a:rPr lang="en-US" dirty="0"/>
              <a:t>10. The CLC Curriculum Map shows the alignment of our college-wide learning outcomes with program curriculum.</a:t>
            </a:r>
          </a:p>
          <a:p>
            <a:r>
              <a:rPr lang="en-US" dirty="0"/>
              <a:t>11. SLAC meeting minutes and submitted assessment data and reports provide evidence of faulty involvement in the student learning assessment process.</a:t>
            </a:r>
          </a:p>
          <a:p>
            <a:r>
              <a:rPr lang="en-US" dirty="0"/>
              <a:t>12. The assessment reporting forms detail the type of data collected by the various academic programs and service departments.</a:t>
            </a:r>
          </a:p>
          <a:p>
            <a:r>
              <a:rPr lang="en-US" dirty="0"/>
              <a:t>13. Agendas for Assessment Day and other professional development activities demonstrate support provided by the college for assessment activities.</a:t>
            </a:r>
          </a:p>
          <a:p>
            <a:r>
              <a:rPr lang="en-US" dirty="0"/>
              <a:t>14. Survey results from the assessment feedback form provide evidence that we are continuously monitoring and improving the assessment process itself.</a:t>
            </a:r>
          </a:p>
          <a:p>
            <a:r>
              <a:rPr lang="en-US" dirty="0"/>
              <a:t>15. The CLC Performance Indicator document, along with the strategic plan and various master plans, evidence the many initiatives underway and planned to enhance student persistence and completion, including the commitment to close success gaps for underrepresented student populations.</a:t>
            </a:r>
          </a:p>
          <a:p>
            <a:r>
              <a:rPr lang="en-US" dirty="0"/>
              <a:t>16. Department Fact Sheets and the division analysis evidence the monitoring of enrollment and student success by program.</a:t>
            </a:r>
          </a:p>
          <a:p>
            <a:r>
              <a:rPr lang="en-US" dirty="0"/>
              <a:t>17. Participation in the HLC Student Success Academy further demonstrates our commitment to improving student outcomes.</a:t>
            </a:r>
          </a:p>
          <a:p>
            <a:endParaRPr lang="en-US" dirty="0"/>
          </a:p>
        </p:txBody>
      </p:sp>
      <p:sp>
        <p:nvSpPr>
          <p:cNvPr id="4" name="Slide Number Placeholder 3"/>
          <p:cNvSpPr>
            <a:spLocks noGrp="1"/>
          </p:cNvSpPr>
          <p:nvPr>
            <p:ph type="sldNum" sz="quarter" idx="5"/>
          </p:nvPr>
        </p:nvSpPr>
        <p:spPr/>
        <p:txBody>
          <a:bodyPr/>
          <a:lstStyle/>
          <a:p>
            <a:fld id="{E3EA8D4E-AC7D-4661-B933-A8831C7338A1}" type="slidenum">
              <a:rPr lang="en-US" smtClean="0"/>
              <a:t>8</a:t>
            </a:fld>
            <a:endParaRPr lang="en-US"/>
          </a:p>
        </p:txBody>
      </p:sp>
    </p:spTree>
    <p:extLst>
      <p:ext uri="{BB962C8B-B14F-4D97-AF65-F5344CB8AC3E}">
        <p14:creationId xmlns:p14="http://schemas.microsoft.com/office/powerpoint/2010/main" val="3329973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Chapter 5, CLC describes the effectiveness the institution has created in stewardship of its resources maintained through careful and inclusive planning. The college has the fiscal means, the community support, and the professional faculty, staff, and administration to continue its long-standing role as the educator of choice for the Central Minnesota Region. The college is attentive to the fiscal, human, physical, and technology capabilities, and we allocate our resources accordingly to support a quality educational experience for students. </a:t>
            </a:r>
          </a:p>
          <a:p>
            <a:endParaRPr lang="en-US" dirty="0"/>
          </a:p>
          <a:p>
            <a:r>
              <a:rPr lang="en-US" dirty="0"/>
              <a:t>The college has tried and tested systems in place for evaluating curriculum and programs, assessing student learning, budgeting, and planning, and strives to integrate these various processes to systematically improve our operations. Integrated planning such as the CLC Strategic Plan 2018-2025 and related master plans bring focus and alignment as we work to achieve our mission: "We Build Futures" and to advance the Minnesota State Strategic Framework. The college embraces and fulfills its mission and is well positioned to do so far into the future. </a:t>
            </a:r>
          </a:p>
          <a:p>
            <a:endParaRPr lang="en-US" dirty="0"/>
          </a:p>
          <a:p>
            <a:r>
              <a:rPr lang="en-US" dirty="0"/>
              <a:t>Some examples of evidence include,</a:t>
            </a:r>
          </a:p>
          <a:p>
            <a:r>
              <a:rPr lang="en-US" dirty="0"/>
              <a:t>1. The President’s Regional Advisory Committee, College in the Schools Committee, and the CLC Foundation Board of Directors are examples of how we engage external constituencies in planning and decision-making.</a:t>
            </a:r>
          </a:p>
          <a:p>
            <a:r>
              <a:rPr lang="en-US" dirty="0"/>
              <a:t>2. The CLC Decision-Making Process highlights the various campus groups included in the shared governance model, and minutes from these meetings evidence how these internal constituencies are used to arrive at informed decisions.</a:t>
            </a:r>
          </a:p>
          <a:p>
            <a:r>
              <a:rPr lang="en-US" dirty="0"/>
              <a:t>3. Informal meetings held by the president, such as Town Halls, community brainstorming sessions, and Employee Leader and Student Leadership meetings, support the claim that administration engages its internal constituencies.</a:t>
            </a:r>
          </a:p>
          <a:p>
            <a:r>
              <a:rPr lang="en-US" dirty="0"/>
              <a:t>4. Meeting minutes from other campus committees such as Safety Committee, the Student Life Committee, the Technology Fee Committee, the Fiscal and Facilities Committee, and Student Senate further evidence our desire to broadly engage our faculty and staff in college operations.</a:t>
            </a:r>
          </a:p>
          <a:p>
            <a:r>
              <a:rPr lang="en-US" dirty="0"/>
              <a:t>5. Division analysis reports, the Key Performance Indicator Report, the annual cost study report, and various survey results (such as the Community College Survey of Student Engagement, the IPEDs Feedback Report, and the Great Colleges to Work For) evidence the extensive amount of data used to reach informed decisions.</a:t>
            </a:r>
          </a:p>
          <a:p>
            <a:r>
              <a:rPr lang="en-US" dirty="0"/>
              <a:t>6. AASC meeting minutes demonstrate faculty oversight of setting academic requirements.</a:t>
            </a:r>
          </a:p>
          <a:p>
            <a:r>
              <a:rPr lang="en-US" dirty="0"/>
              <a:t>7. The Strategic Planning Framework and the Strategic Planning Linkage Matrix reflect the college’s integrated planning process, linking the strategic plan with assessment results and master plans.</a:t>
            </a:r>
          </a:p>
          <a:p>
            <a:r>
              <a:rPr lang="en-US" dirty="0"/>
              <a:t>8. Position descriptions with established minimum and preferred qualifications for faculty and staff, employee evaluations, faculty observation forms, and professional development activities such as funded training opportunities and in-services all provide evidence of a highly qualified and trained staff.</a:t>
            </a:r>
          </a:p>
          <a:p>
            <a:r>
              <a:rPr lang="en-US" dirty="0"/>
              <a:t>9. The college student-to-faculty ratio of 18:1 supports our claim of adequate academic staffing to support our educational mission.</a:t>
            </a:r>
          </a:p>
          <a:p>
            <a:r>
              <a:rPr lang="en-US" dirty="0"/>
              <a:t>10. The college composite financial index (CFI) of 5.34 supports our claim of adequate fiscal resources to support our educational mission.</a:t>
            </a:r>
          </a:p>
          <a:p>
            <a:r>
              <a:rPr lang="en-US" dirty="0"/>
              <a:t>11. The college facilities condition index (FCI) of .13 supports our claim of adequate facilities to support our educational mission.</a:t>
            </a:r>
          </a:p>
          <a:p>
            <a:r>
              <a:rPr lang="en-US" dirty="0"/>
              <a:t>12. The process by which key performance indicators are established, that being through comparison to other Minnesota State colleges, supports the claim that these goals are both realistic and achievable.</a:t>
            </a:r>
          </a:p>
          <a:p>
            <a:r>
              <a:rPr lang="en-US" dirty="0"/>
              <a:t>13. The budget request process and resulting budget requests evidence alignment with our strategic priorities.</a:t>
            </a:r>
          </a:p>
          <a:p>
            <a:r>
              <a:rPr lang="en-US" dirty="0"/>
              <a:t>14. The Enrollment Projection report evidences our attention to possible changes in enrollment trends, demographic shifts, and programmatic changes as we allocate resources.</a:t>
            </a:r>
          </a:p>
          <a:p>
            <a:r>
              <a:rPr lang="en-US" dirty="0"/>
              <a:t>15. The 77% budget allocation to instruction, academic support, and student services demonstrates alignment of fiscal support to our educational mission. </a:t>
            </a:r>
          </a:p>
          <a:p>
            <a:r>
              <a:rPr lang="en-US" dirty="0"/>
              <a:t>16. The Institutional Effectiveness Framework evidences the linkage between CLC planning documents and Minnesota State strategic priorities.</a:t>
            </a:r>
          </a:p>
          <a:p>
            <a:endParaRPr lang="en-US" dirty="0"/>
          </a:p>
        </p:txBody>
      </p:sp>
      <p:sp>
        <p:nvSpPr>
          <p:cNvPr id="4" name="Slide Number Placeholder 3"/>
          <p:cNvSpPr>
            <a:spLocks noGrp="1"/>
          </p:cNvSpPr>
          <p:nvPr>
            <p:ph type="sldNum" sz="quarter" idx="5"/>
          </p:nvPr>
        </p:nvSpPr>
        <p:spPr/>
        <p:txBody>
          <a:bodyPr/>
          <a:lstStyle/>
          <a:p>
            <a:fld id="{E3EA8D4E-AC7D-4661-B933-A8831C7338A1}" type="slidenum">
              <a:rPr lang="en-US" smtClean="0"/>
              <a:t>9</a:t>
            </a:fld>
            <a:endParaRPr lang="en-US"/>
          </a:p>
        </p:txBody>
      </p:sp>
    </p:spTree>
    <p:extLst>
      <p:ext uri="{BB962C8B-B14F-4D97-AF65-F5344CB8AC3E}">
        <p14:creationId xmlns:p14="http://schemas.microsoft.com/office/powerpoint/2010/main" val="2578907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success is our ultimate goal. The processes in place at the college to orchestrate student success are built upon a foundation of relationships, both internal and external, creating a broad community of stakeholders that share this vision. “We Build Futures” is more than our mission statement. It is the guiding light for our operations. In a complex institution and world such as ours, there is no mistaking what is our top priority. It is the success of our students.</a:t>
            </a:r>
          </a:p>
        </p:txBody>
      </p:sp>
      <p:sp>
        <p:nvSpPr>
          <p:cNvPr id="4" name="Slide Number Placeholder 3"/>
          <p:cNvSpPr>
            <a:spLocks noGrp="1"/>
          </p:cNvSpPr>
          <p:nvPr>
            <p:ph type="sldNum" sz="quarter" idx="10"/>
          </p:nvPr>
        </p:nvSpPr>
        <p:spPr/>
        <p:txBody>
          <a:bodyPr/>
          <a:lstStyle/>
          <a:p>
            <a:fld id="{E3EA8D4E-AC7D-4661-B933-A8831C7338A1}" type="slidenum">
              <a:rPr lang="en-US" smtClean="0"/>
              <a:t>10</a:t>
            </a:fld>
            <a:endParaRPr lang="en-US"/>
          </a:p>
        </p:txBody>
      </p:sp>
    </p:spTree>
    <p:extLst>
      <p:ext uri="{BB962C8B-B14F-4D97-AF65-F5344CB8AC3E}">
        <p14:creationId xmlns:p14="http://schemas.microsoft.com/office/powerpoint/2010/main" val="3713598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3F150D65-C64D-44FB-9152-4CC2DE0C9198}" type="datetime1">
              <a:rPr lang="en-US" smtClean="0"/>
              <a:pPr/>
              <a:t>1/10/2023</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BFEBEB0A-9E3D-4B14-9782-E2AE3DA60D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75D48070-6A81-47D0-9810-1540B9FEFF61}" type="datetime1">
              <a:rPr lang="en-US" smtClean="0"/>
              <a:pPr/>
              <a:t>1/10/2023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75D48070-6A81-47D0-9810-1540B9FEFF61}" type="datetime1">
              <a:rPr lang="en-US" smtClean="0"/>
              <a:pPr/>
              <a:t>1/10/2023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65D789A-1220-4441-8676-44A034051BFD}" type="datetime1">
              <a:rPr lang="en-US" smtClean="0"/>
              <a:pPr/>
              <a:t>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EF98A266-E364-4B5E-98DD-432668182E1E}" type="datetime1">
              <a:rPr lang="en-US" smtClean="0"/>
              <a:pPr/>
              <a:t>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3F2040-9975-4642-A906-1DF87F8BE202}" type="datetime1">
              <a:rPr lang="en-US" smtClean="0"/>
              <a:pPr/>
              <a:t>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51E52B4A-BA08-4841-AB08-A0D822ABC34D}" type="datetime1">
              <a:rPr lang="en-US" smtClean="0"/>
              <a:pPr/>
              <a:t>1/10/2023</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D48070-6A81-47D0-9810-1540B9FEFF61}" type="datetime1">
              <a:rPr lang="en-US" smtClean="0"/>
              <a:pPr/>
              <a:t>1/10/2023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D48070-6A81-47D0-9810-1540B9FEFF61}" type="datetime1">
              <a:rPr lang="en-US" smtClean="0"/>
              <a:pPr/>
              <a:t>1/10/2023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42635EB0-D091-417E-ACD5-D65E1C7D8524}" type="datetime1">
              <a:rPr lang="en-US" smtClean="0"/>
              <a:pPr/>
              <a:t>1/10/2023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FCA09F9-C7D6-4C52-A7E8-5101239A0BA2}" type="datetime1">
              <a:rPr lang="en-US" smtClean="0"/>
              <a:pPr/>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0FFE64A4-35FB-42B6-9183-2C0CE0E36649}" type="datetime1">
              <a:rPr lang="en-US" smtClean="0"/>
              <a:pPr/>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75D48070-6A81-47D0-9810-1540B9FEFF61}" type="datetime1">
              <a:rPr lang="en-US" smtClean="0"/>
              <a:pPr/>
              <a:t>1/10/2023</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dirty="0"/>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BFEBEB0A-9E3D-4B14-9782-E2AE3DA60D96}" type="slidenum">
              <a:rPr lang="en-US" smtClean="0"/>
              <a:pPr/>
              <a:t>‹#›</a:t>
            </a:fld>
            <a:endParaRPr lang="en-US" dirty="0"/>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75D48070-6A81-47D0-9810-1540B9FEFF61}" type="datetime1">
              <a:rPr lang="en-US" smtClean="0"/>
              <a:pPr/>
              <a:t>1/10/2023</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dirty="0"/>
          </a:p>
        </p:txBody>
      </p:sp>
      <p:sp>
        <p:nvSpPr>
          <p:cNvPr id="6" name="Slide Number Placeholder 5"/>
          <p:cNvSpPr>
            <a:spLocks noGrp="1"/>
          </p:cNvSpPr>
          <p:nvPr>
            <p:ph type="sldNum" sz="quarter" idx="12"/>
          </p:nvPr>
        </p:nvSpPr>
        <p:spPr>
          <a:xfrm>
            <a:off x="331694" y="361016"/>
            <a:ext cx="506506" cy="365125"/>
          </a:xfrm>
        </p:spPr>
        <p:txBody>
          <a:bodyPr/>
          <a:lstStyle/>
          <a:p>
            <a:fld id="{BFEBEB0A-9E3D-4B14-9782-E2AE3DA60D96}" type="slidenum">
              <a:rPr lang="en-US" smtClean="0"/>
              <a:pPr/>
              <a:t>‹#›</a:t>
            </a:fld>
            <a:endParaRPr lang="en-US" dirty="0"/>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a:t>Drag picture to placeholder or click icon to add</a:t>
            </a:r>
            <a:endParaRP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2A2683B9-6ECA-47FA-93CF-B124A0FAC208}" type="datetime1">
              <a:rPr lang="en-US" smtClean="0"/>
              <a:pPr/>
              <a:t>1/10/2023</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BFEBEB0A-9E3D-4B14-9782-E2AE3DA60D96}" type="slidenum">
              <a:rPr lang="en-US" smtClean="0"/>
              <a:pPr/>
              <a:t>‹#›</a:t>
            </a:fld>
            <a:endParaRPr lang="en-US" dirty="0"/>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a:t>Drag picture to placeholder or click icon to add</a:t>
            </a:r>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914400"/>
            <a:ext cx="7391401" cy="1143000"/>
          </a:xfrm>
        </p:spPr>
        <p:txBody>
          <a:bodyPr/>
          <a:lstStyle/>
          <a:p>
            <a:r>
              <a:rPr lang="en-US"/>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305FF66B-9476-4BB3-85E9-E01854F07F90}" type="datetime1">
              <a:rPr lang="en-US" smtClean="0"/>
              <a:pPr/>
              <a:t>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pic>
        <p:nvPicPr>
          <p:cNvPr id="9" name="Picture 8" descr="CLCLogoRegistered.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2229" y="6356350"/>
            <a:ext cx="2009030" cy="33436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56B23FBD-8F7D-4F85-8085-67BFDB05CB71}" type="datetime1">
              <a:rPr lang="en-US" smtClean="0"/>
              <a:pPr/>
              <a:t>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75D48070-6A81-47D0-9810-1540B9FEFF61}" type="datetime1">
              <a:rPr lang="en-US" smtClean="0"/>
              <a:pPr/>
              <a:t>1/10/2023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75D48070-6A81-47D0-9810-1540B9FEFF61}" type="datetime1">
              <a:rPr lang="en-US" smtClean="0"/>
              <a:pPr/>
              <a:t>1/10/2023</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BFEBEB0A-9E3D-4B14-9782-E2AE3DA60D9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hf sldNum="0" hdr="0" ftr="0" dt="0"/>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2.emf"/><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2.emf"/><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4734" y="5362206"/>
            <a:ext cx="5974930" cy="621792"/>
          </a:xfrm>
        </p:spPr>
        <p:txBody>
          <a:bodyPr>
            <a:normAutofit/>
          </a:bodyPr>
          <a:lstStyle/>
          <a:p>
            <a:pPr algn="ctr"/>
            <a:r>
              <a:rPr lang="en-US" sz="2400" dirty="0"/>
              <a:t>January 2023</a:t>
            </a:r>
          </a:p>
        </p:txBody>
      </p:sp>
      <p:sp>
        <p:nvSpPr>
          <p:cNvPr id="7" name="Title 6"/>
          <p:cNvSpPr>
            <a:spLocks noGrp="1"/>
          </p:cNvSpPr>
          <p:nvPr>
            <p:ph type="ctrTitle"/>
          </p:nvPr>
        </p:nvSpPr>
        <p:spPr>
          <a:xfrm>
            <a:off x="1252587" y="4422562"/>
            <a:ext cx="6849819" cy="1048684"/>
          </a:xfrm>
        </p:spPr>
        <p:txBody>
          <a:bodyPr>
            <a:normAutofit fontScale="90000"/>
          </a:bodyPr>
          <a:lstStyle/>
          <a:p>
            <a:pPr algn="ctr"/>
            <a:r>
              <a:rPr lang="en-US" dirty="0"/>
              <a:t>HLC Assurance Argument</a:t>
            </a:r>
          </a:p>
        </p:txBody>
      </p:sp>
      <p:pic>
        <p:nvPicPr>
          <p:cNvPr id="2" name="Picture 1" descr="CLC_HorizontalLogo_W-CentralLakesCollege_PMS.pd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58000" y="6172200"/>
            <a:ext cx="2286000" cy="685800"/>
          </a:xfrm>
          <a:prstGeom prst="rect">
            <a:avLst/>
          </a:prstGeom>
        </p:spPr>
      </p:pic>
      <p:pic>
        <p:nvPicPr>
          <p:cNvPr id="10" name="Picture 9" descr="160205_CLC-Staples_L_001.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37874" y="956121"/>
            <a:ext cx="3861374" cy="2574249"/>
          </a:xfrm>
          <a:prstGeom prst="rect">
            <a:avLst/>
          </a:prstGeom>
        </p:spPr>
      </p:pic>
      <p:pic>
        <p:nvPicPr>
          <p:cNvPr id="11" name="Content Placeholder 14" descr="CLCBrainerdNorth.jpg"/>
          <p:cNvPicPr>
            <a:picLocks noGrp="1" noChangeAspect="1"/>
          </p:cNvPicPr>
          <p:nvPr/>
        </p:nvPicPr>
        <p:blipFill>
          <a:blip r:embed="rId5" cstate="email">
            <a:extLst>
              <a:ext uri="{28A0092B-C50C-407E-A947-70E740481C1C}">
                <a14:useLocalDpi xmlns:a14="http://schemas.microsoft.com/office/drawing/2010/main" val="0"/>
              </a:ext>
            </a:extLst>
          </a:blip>
          <a:srcRect l="26129" r="26129"/>
          <a:stretch>
            <a:fillRect/>
          </a:stretch>
        </p:blipFill>
        <p:spPr>
          <a:xfrm>
            <a:off x="5010209" y="600647"/>
            <a:ext cx="3092197" cy="3391726"/>
          </a:xfrm>
          <a:prstGeom prst="rect">
            <a:avLst/>
          </a:prstGeom>
        </p:spPr>
      </p:pic>
    </p:spTree>
    <p:extLst>
      <p:ext uri="{BB962C8B-B14F-4D97-AF65-F5344CB8AC3E}">
        <p14:creationId xmlns:p14="http://schemas.microsoft.com/office/powerpoint/2010/main" val="3939614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title"/>
          </p:nvPr>
        </p:nvSpPr>
        <p:spPr>
          <a:xfrm>
            <a:off x="345789" y="157406"/>
            <a:ext cx="7391401" cy="1143000"/>
          </a:xfrm>
        </p:spPr>
        <p:txBody>
          <a:bodyPr>
            <a:normAutofit/>
          </a:bodyPr>
          <a:lstStyle/>
          <a:p>
            <a:r>
              <a:rPr lang="en-US" dirty="0"/>
              <a:t>CLC priorities</a:t>
            </a:r>
            <a:endParaRPr lang="en-US" sz="3600" dirty="0"/>
          </a:p>
        </p:txBody>
      </p:sp>
      <p:sp>
        <p:nvSpPr>
          <p:cNvPr id="14" name="Content Placeholder 13"/>
          <p:cNvSpPr>
            <a:spLocks noGrp="1"/>
          </p:cNvSpPr>
          <p:nvPr>
            <p:ph sz="half" idx="2"/>
          </p:nvPr>
        </p:nvSpPr>
        <p:spPr>
          <a:xfrm>
            <a:off x="345789" y="1687867"/>
            <a:ext cx="3566160" cy="3911600"/>
          </a:xfrm>
        </p:spPr>
        <p:txBody>
          <a:bodyPr>
            <a:normAutofit/>
          </a:bodyPr>
          <a:lstStyle/>
          <a:p>
            <a:r>
              <a:rPr lang="en-US" sz="2400" dirty="0"/>
              <a:t>The HLC site visit is an opportunity to “show and tell” the CLC Story to the peer review team!</a:t>
            </a:r>
          </a:p>
        </p:txBody>
      </p:sp>
      <p:sp>
        <p:nvSpPr>
          <p:cNvPr id="2" name="Content Placeholder 1"/>
          <p:cNvSpPr>
            <a:spLocks noGrp="1"/>
          </p:cNvSpPr>
          <p:nvPr>
            <p:ph sz="half" idx="1"/>
          </p:nvPr>
        </p:nvSpPr>
        <p:spPr>
          <a:xfrm>
            <a:off x="4610629" y="4254682"/>
            <a:ext cx="3566160" cy="3911600"/>
          </a:xfrm>
        </p:spPr>
        <p:txBody>
          <a:bodyPr>
            <a:normAutofit/>
          </a:bodyPr>
          <a:lstStyle/>
          <a:p>
            <a:pPr marL="0" indent="0">
              <a:buNone/>
            </a:pPr>
            <a:endParaRPr lang="en-US" sz="1700" dirty="0"/>
          </a:p>
          <a:p>
            <a:endParaRPr lang="en-US" dirty="0"/>
          </a:p>
          <a:p>
            <a:pPr marL="0" indent="0">
              <a:buNone/>
            </a:pPr>
            <a:endParaRPr lang="en-US" dirty="0"/>
          </a:p>
          <a:p>
            <a:pPr marL="0" indent="0">
              <a:buNone/>
            </a:pPr>
            <a:endParaRPr lang="en-US" dirty="0"/>
          </a:p>
        </p:txBody>
      </p:sp>
      <p:sp>
        <p:nvSpPr>
          <p:cNvPr id="17" name="Rectangle 16"/>
          <p:cNvSpPr/>
          <p:nvPr/>
        </p:nvSpPr>
        <p:spPr>
          <a:xfrm>
            <a:off x="2558714" y="4848759"/>
            <a:ext cx="5913285" cy="638527"/>
          </a:xfrm>
          <a:prstGeom prst="rect">
            <a:avLst/>
          </a:prstGeom>
          <a:solidFill>
            <a:srgbClr val="96001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CLC community</a:t>
            </a:r>
          </a:p>
        </p:txBody>
      </p:sp>
      <p:sp>
        <p:nvSpPr>
          <p:cNvPr id="18" name="Rectangle 17"/>
          <p:cNvSpPr/>
          <p:nvPr/>
        </p:nvSpPr>
        <p:spPr>
          <a:xfrm>
            <a:off x="2079456" y="5530804"/>
            <a:ext cx="6871800" cy="638527"/>
          </a:xfrm>
          <a:prstGeom prst="rect">
            <a:avLst/>
          </a:prstGeom>
          <a:solidFill>
            <a:srgbClr val="96001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CLC Relationships</a:t>
            </a:r>
          </a:p>
        </p:txBody>
      </p:sp>
      <p:sp>
        <p:nvSpPr>
          <p:cNvPr id="19" name="Rectangle 18"/>
          <p:cNvSpPr/>
          <p:nvPr/>
        </p:nvSpPr>
        <p:spPr>
          <a:xfrm>
            <a:off x="2824119" y="4166714"/>
            <a:ext cx="5382477" cy="638527"/>
          </a:xfrm>
          <a:prstGeom prst="rect">
            <a:avLst/>
          </a:prstGeom>
          <a:gradFill>
            <a:gsLst>
              <a:gs pos="0">
                <a:schemeClr val="tx1"/>
              </a:gs>
              <a:gs pos="35000">
                <a:srgbClr val="002060"/>
              </a:gs>
              <a:gs pos="70000">
                <a:srgbClr val="0070C0"/>
              </a:gs>
              <a:gs pos="100000">
                <a:srgbClr val="0070C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“We build futures”</a:t>
            </a:r>
          </a:p>
        </p:txBody>
      </p:sp>
      <p:sp>
        <p:nvSpPr>
          <p:cNvPr id="20" name="Rectangle 19"/>
          <p:cNvSpPr/>
          <p:nvPr/>
        </p:nvSpPr>
        <p:spPr>
          <a:xfrm>
            <a:off x="3620403" y="3525742"/>
            <a:ext cx="3942577" cy="604559"/>
          </a:xfrm>
          <a:prstGeom prst="rect">
            <a:avLst/>
          </a:prstGeom>
          <a:gradFill>
            <a:gsLst>
              <a:gs pos="0">
                <a:schemeClr val="tx1"/>
              </a:gs>
              <a:gs pos="35000">
                <a:srgbClr val="002060"/>
              </a:gs>
              <a:gs pos="70000">
                <a:srgbClr val="0070C0"/>
              </a:gs>
              <a:gs pos="100000">
                <a:srgbClr val="0070C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Passionate college community</a:t>
            </a:r>
          </a:p>
        </p:txBody>
      </p:sp>
      <p:sp>
        <p:nvSpPr>
          <p:cNvPr id="21" name="Rectangle 20"/>
          <p:cNvSpPr/>
          <p:nvPr/>
        </p:nvSpPr>
        <p:spPr>
          <a:xfrm>
            <a:off x="4472487" y="2929175"/>
            <a:ext cx="2258291" cy="554340"/>
          </a:xfrm>
          <a:prstGeom prst="rect">
            <a:avLst/>
          </a:prstGeom>
          <a:gradFill>
            <a:gsLst>
              <a:gs pos="0">
                <a:schemeClr val="tx1"/>
              </a:gs>
              <a:gs pos="35000">
                <a:srgbClr val="002060"/>
              </a:gs>
              <a:gs pos="70000">
                <a:srgbClr val="0070C0"/>
              </a:gs>
              <a:gs pos="100000">
                <a:srgbClr val="0070C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Students</a:t>
            </a:r>
          </a:p>
        </p:txBody>
      </p:sp>
      <p:sp>
        <p:nvSpPr>
          <p:cNvPr id="22" name="Rectangle 21"/>
          <p:cNvSpPr/>
          <p:nvPr/>
        </p:nvSpPr>
        <p:spPr>
          <a:xfrm>
            <a:off x="4472487" y="673572"/>
            <a:ext cx="2258291" cy="563419"/>
          </a:xfrm>
          <a:prstGeom prst="rect">
            <a:avLst/>
          </a:prstGeom>
          <a:solidFill>
            <a:srgbClr val="96001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Student Success</a:t>
            </a:r>
          </a:p>
        </p:txBody>
      </p:sp>
      <p:sp>
        <p:nvSpPr>
          <p:cNvPr id="23" name="Right Bracket 22"/>
          <p:cNvSpPr/>
          <p:nvPr/>
        </p:nvSpPr>
        <p:spPr>
          <a:xfrm>
            <a:off x="6842404" y="1344314"/>
            <a:ext cx="290945" cy="1473200"/>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Up Arrow 15"/>
          <p:cNvSpPr/>
          <p:nvPr/>
        </p:nvSpPr>
        <p:spPr>
          <a:xfrm>
            <a:off x="5346447" y="1575135"/>
            <a:ext cx="585537" cy="1078832"/>
          </a:xfrm>
          <a:prstGeom prst="upArrow">
            <a:avLst/>
          </a:prstGeom>
          <a:solidFill>
            <a:srgbClr val="96001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CLC_HorizontalLogo_W-CentralLakesCollege_PMS.pd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58000" y="6172200"/>
            <a:ext cx="2286000" cy="685800"/>
          </a:xfrm>
          <a:prstGeom prst="rect">
            <a:avLst/>
          </a:prstGeom>
        </p:spPr>
      </p:pic>
    </p:spTree>
    <p:extLst>
      <p:ext uri="{BB962C8B-B14F-4D97-AF65-F5344CB8AC3E}">
        <p14:creationId xmlns:p14="http://schemas.microsoft.com/office/powerpoint/2010/main" val="152483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2" grpId="0" animBg="1"/>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4734" y="5362206"/>
            <a:ext cx="5974930" cy="621792"/>
          </a:xfrm>
        </p:spPr>
        <p:txBody>
          <a:bodyPr>
            <a:normAutofit/>
          </a:bodyPr>
          <a:lstStyle/>
          <a:p>
            <a:pPr algn="ctr"/>
            <a:r>
              <a:rPr lang="en-US" sz="2400" dirty="0"/>
              <a:t>January 2023</a:t>
            </a:r>
          </a:p>
        </p:txBody>
      </p:sp>
      <p:sp>
        <p:nvSpPr>
          <p:cNvPr id="7" name="Title 6"/>
          <p:cNvSpPr>
            <a:spLocks noGrp="1"/>
          </p:cNvSpPr>
          <p:nvPr>
            <p:ph type="ctrTitle"/>
          </p:nvPr>
        </p:nvSpPr>
        <p:spPr>
          <a:xfrm>
            <a:off x="1252587" y="4422562"/>
            <a:ext cx="6849819" cy="1048684"/>
          </a:xfrm>
        </p:spPr>
        <p:txBody>
          <a:bodyPr>
            <a:normAutofit fontScale="90000"/>
          </a:bodyPr>
          <a:lstStyle/>
          <a:p>
            <a:pPr algn="ctr"/>
            <a:r>
              <a:rPr lang="en-US" dirty="0"/>
              <a:t>HLC Assurance Argument</a:t>
            </a:r>
          </a:p>
        </p:txBody>
      </p:sp>
      <p:pic>
        <p:nvPicPr>
          <p:cNvPr id="10" name="Picture 9" descr="CLC_HorizontalLogo_W-CentralLakesCollege_PMS.pd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58000" y="6172200"/>
            <a:ext cx="2286000" cy="685800"/>
          </a:xfrm>
          <a:prstGeom prst="rect">
            <a:avLst/>
          </a:prstGeom>
        </p:spPr>
      </p:pic>
      <p:pic>
        <p:nvPicPr>
          <p:cNvPr id="11" name="Content Placeholder 14" descr="CLCBrainerdNorth.jpg"/>
          <p:cNvPicPr>
            <a:picLocks noGrp="1" noChangeAspect="1"/>
          </p:cNvPicPr>
          <p:nvPr/>
        </p:nvPicPr>
        <p:blipFill>
          <a:blip r:embed="rId4" cstate="email">
            <a:extLst>
              <a:ext uri="{28A0092B-C50C-407E-A947-70E740481C1C}">
                <a14:useLocalDpi xmlns:a14="http://schemas.microsoft.com/office/drawing/2010/main" val="0"/>
              </a:ext>
            </a:extLst>
          </a:blip>
          <a:srcRect l="26129" r="26129"/>
          <a:stretch>
            <a:fillRect/>
          </a:stretch>
        </p:blipFill>
        <p:spPr>
          <a:xfrm>
            <a:off x="4998399" y="510962"/>
            <a:ext cx="3104007" cy="3404680"/>
          </a:xfrm>
          <a:prstGeom prst="rect">
            <a:avLst/>
          </a:prstGeom>
        </p:spPr>
      </p:pic>
      <p:pic>
        <p:nvPicPr>
          <p:cNvPr id="12" name="Picture 11" descr="160205_CLC-Staples_L_001.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95976" y="922921"/>
            <a:ext cx="4019083" cy="2679388"/>
          </a:xfrm>
          <a:prstGeom prst="rect">
            <a:avLst/>
          </a:prstGeom>
        </p:spPr>
      </p:pic>
    </p:spTree>
    <p:extLst>
      <p:ext uri="{BB962C8B-B14F-4D97-AF65-F5344CB8AC3E}">
        <p14:creationId xmlns:p14="http://schemas.microsoft.com/office/powerpoint/2010/main" val="2701054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171931"/>
            <a:ext cx="7391401" cy="1143000"/>
          </a:xfrm>
        </p:spPr>
        <p:txBody>
          <a:bodyPr>
            <a:normAutofit/>
          </a:bodyPr>
          <a:lstStyle/>
          <a:p>
            <a:r>
              <a:rPr lang="en-US" sz="3600" dirty="0"/>
              <a:t>Preparing for the HLC Site Visit</a:t>
            </a:r>
          </a:p>
        </p:txBody>
      </p:sp>
      <p:sp>
        <p:nvSpPr>
          <p:cNvPr id="2" name="Content Placeholder 1"/>
          <p:cNvSpPr>
            <a:spLocks noGrp="1"/>
          </p:cNvSpPr>
          <p:nvPr>
            <p:ph sz="half" idx="1"/>
          </p:nvPr>
        </p:nvSpPr>
        <p:spPr>
          <a:xfrm>
            <a:off x="586739" y="1479208"/>
            <a:ext cx="3848447" cy="3321392"/>
          </a:xfrm>
        </p:spPr>
        <p:txBody>
          <a:bodyPr>
            <a:normAutofit/>
          </a:bodyPr>
          <a:lstStyle/>
          <a:p>
            <a:pPr lvl="0"/>
            <a:endParaRPr lang="en-US" dirty="0"/>
          </a:p>
          <a:p>
            <a:pPr lvl="0"/>
            <a:r>
              <a:rPr lang="en-US" sz="2400" dirty="0"/>
              <a:t>Overview of Assurance Argument</a:t>
            </a:r>
          </a:p>
          <a:p>
            <a:pPr lvl="0"/>
            <a:r>
              <a:rPr lang="en-US" sz="2400" dirty="0"/>
              <a:t>5 Chapters: Evidence</a:t>
            </a:r>
          </a:p>
          <a:p>
            <a:pPr lvl="0"/>
            <a:r>
              <a:rPr lang="en-US" sz="2400" dirty="0"/>
              <a:t>CLC priorities</a:t>
            </a:r>
          </a:p>
          <a:p>
            <a:pPr marL="0" lvl="0" indent="0">
              <a:buNone/>
            </a:pPr>
            <a:r>
              <a:rPr lang="en-US" sz="2400" dirty="0"/>
              <a:t>  </a:t>
            </a:r>
          </a:p>
          <a:p>
            <a:pPr marL="0" lvl="0" indent="0">
              <a:buNone/>
            </a:pPr>
            <a:endParaRPr lang="en-US" sz="2400" dirty="0"/>
          </a:p>
          <a:p>
            <a:pPr lvl="0"/>
            <a:endParaRPr lang="en-US" dirty="0"/>
          </a:p>
        </p:txBody>
      </p:sp>
      <p:pic>
        <p:nvPicPr>
          <p:cNvPr id="11" name="Picture 10" descr="Cn5Z1tZVIAACtXg.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07416" y="3535099"/>
            <a:ext cx="2200893" cy="2673446"/>
          </a:xfrm>
          <a:prstGeom prst="rect">
            <a:avLst/>
          </a:prstGeom>
        </p:spPr>
      </p:pic>
      <p:pic>
        <p:nvPicPr>
          <p:cNvPr id="13" name="Picture 12"/>
          <p:cNvPicPr>
            <a:picLocks noChangeAspect="1"/>
          </p:cNvPicPr>
          <p:nvPr/>
        </p:nvPicPr>
        <p:blipFill>
          <a:blip r:embed="rId4"/>
          <a:stretch>
            <a:fillRect/>
          </a:stretch>
        </p:blipFill>
        <p:spPr>
          <a:xfrm>
            <a:off x="4607862" y="1420592"/>
            <a:ext cx="3848447" cy="2008408"/>
          </a:xfrm>
          <a:prstGeom prst="rect">
            <a:avLst/>
          </a:prstGeom>
        </p:spPr>
      </p:pic>
      <p:pic>
        <p:nvPicPr>
          <p:cNvPr id="8" name="Picture 7" descr="CLC_HorizontalLogo_W-CentralLakesCollege_PMS.pdf"/>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858000" y="6172200"/>
            <a:ext cx="2286000" cy="685800"/>
          </a:xfrm>
          <a:prstGeom prst="rect">
            <a:avLst/>
          </a:prstGeom>
        </p:spPr>
      </p:pic>
      <p:pic>
        <p:nvPicPr>
          <p:cNvPr id="10" name="Picture 9" descr="07ManufacturingCareers.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814781" y="3723978"/>
            <a:ext cx="3145269" cy="2246621"/>
          </a:xfrm>
          <a:prstGeom prst="rect">
            <a:avLst/>
          </a:prstGeom>
        </p:spPr>
      </p:pic>
    </p:spTree>
    <p:extLst>
      <p:ext uri="{BB962C8B-B14F-4D97-AF65-F5344CB8AC3E}">
        <p14:creationId xmlns:p14="http://schemas.microsoft.com/office/powerpoint/2010/main" val="128142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AutoShape 2" descr="Displaying FullSizeRender.jpg"/>
          <p:cNvSpPr>
            <a:spLocks noChangeAspect="1" noChangeArrowheads="1"/>
          </p:cNvSpPr>
          <p:nvPr/>
        </p:nvSpPr>
        <p:spPr bwMode="auto">
          <a:xfrm>
            <a:off x="63500" y="-136525"/>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isplaying FullSizeRender.jpg"/>
          <p:cNvSpPr>
            <a:spLocks noChangeAspect="1" noChangeArrowheads="1"/>
          </p:cNvSpPr>
          <p:nvPr/>
        </p:nvSpPr>
        <p:spPr bwMode="auto">
          <a:xfrm>
            <a:off x="215900" y="15875"/>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Displaying FullSizeRender.jpg"/>
          <p:cNvSpPr>
            <a:spLocks noChangeAspect="1" noChangeArrowheads="1"/>
          </p:cNvSpPr>
          <p:nvPr/>
        </p:nvSpPr>
        <p:spPr bwMode="auto">
          <a:xfrm>
            <a:off x="368300"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itle 8"/>
          <p:cNvSpPr>
            <a:spLocks noGrp="1"/>
          </p:cNvSpPr>
          <p:nvPr>
            <p:ph type="title"/>
          </p:nvPr>
        </p:nvSpPr>
        <p:spPr>
          <a:xfrm>
            <a:off x="457199" y="202701"/>
            <a:ext cx="7391401" cy="1143000"/>
          </a:xfrm>
        </p:spPr>
        <p:txBody>
          <a:bodyPr>
            <a:normAutofit/>
          </a:bodyPr>
          <a:lstStyle/>
          <a:p>
            <a:r>
              <a:rPr lang="en-US" sz="3600" dirty="0"/>
              <a:t>CLC </a:t>
            </a:r>
            <a:r>
              <a:rPr lang="en-US" dirty="0"/>
              <a:t>Mission</a:t>
            </a:r>
            <a:endParaRPr lang="en-US" sz="3600" dirty="0"/>
          </a:p>
        </p:txBody>
      </p:sp>
      <p:sp>
        <p:nvSpPr>
          <p:cNvPr id="5" name="Content Placeholder 4"/>
          <p:cNvSpPr>
            <a:spLocks noGrp="1"/>
          </p:cNvSpPr>
          <p:nvPr>
            <p:ph sz="half" idx="1"/>
          </p:nvPr>
        </p:nvSpPr>
        <p:spPr>
          <a:xfrm>
            <a:off x="533352" y="1599459"/>
            <a:ext cx="2296522" cy="1950536"/>
          </a:xfrm>
        </p:spPr>
        <p:txBody>
          <a:bodyPr/>
          <a:lstStyle/>
          <a:p>
            <a:r>
              <a:rPr lang="en-US" dirty="0"/>
              <a:t>We Build Futures</a:t>
            </a:r>
          </a:p>
          <a:p>
            <a:r>
              <a:rPr lang="en-US" dirty="0"/>
              <a:t>Providing students the skills to thrive in all areas of life.</a:t>
            </a:r>
          </a:p>
        </p:txBody>
      </p:sp>
      <p:pic>
        <p:nvPicPr>
          <p:cNvPr id="11" name="Content Placeholder 10"/>
          <p:cNvPicPr>
            <a:picLocks noGrp="1" noChangeAspect="1"/>
          </p:cNvPicPr>
          <p:nvPr>
            <p:ph sz="half" idx="2"/>
          </p:nvPr>
        </p:nvPicPr>
        <p:blipFill rotWithShape="1">
          <a:blip r:embed="rId3"/>
          <a:srcRect l="16007" r="26749" b="10788"/>
          <a:stretch/>
        </p:blipFill>
        <p:spPr>
          <a:xfrm>
            <a:off x="6582762" y="949606"/>
            <a:ext cx="2296522" cy="2668872"/>
          </a:xfrm>
        </p:spPr>
      </p:pic>
      <p:pic>
        <p:nvPicPr>
          <p:cNvPr id="16" name="Picture 15"/>
          <p:cNvPicPr>
            <a:picLocks noChangeAspect="1"/>
          </p:cNvPicPr>
          <p:nvPr/>
        </p:nvPicPr>
        <p:blipFill rotWithShape="1">
          <a:blip r:embed="rId4"/>
          <a:srcRect l="7430" t="20418"/>
          <a:stretch/>
        </p:blipFill>
        <p:spPr>
          <a:xfrm>
            <a:off x="3522271" y="4224904"/>
            <a:ext cx="3377252" cy="2165444"/>
          </a:xfrm>
          <a:prstGeom prst="rect">
            <a:avLst/>
          </a:prstGeom>
        </p:spPr>
      </p:pic>
      <p:pic>
        <p:nvPicPr>
          <p:cNvPr id="13" name="Picture 12" descr="CLC_HorizontalLogo_W-CentralLakesCollege_PMS.pdf"/>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858000" y="6172200"/>
            <a:ext cx="2286000" cy="685800"/>
          </a:xfrm>
          <a:prstGeom prst="rect">
            <a:avLst/>
          </a:prstGeom>
        </p:spPr>
      </p:pic>
      <p:pic>
        <p:nvPicPr>
          <p:cNvPr id="2" name="Picture 1" descr="11078128_10153094550262713_6734976348402801467_n.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15900" y="3727076"/>
            <a:ext cx="3168730" cy="2639448"/>
          </a:xfrm>
          <a:prstGeom prst="rect">
            <a:avLst/>
          </a:prstGeom>
        </p:spPr>
      </p:pic>
      <p:pic>
        <p:nvPicPr>
          <p:cNvPr id="3" name="Picture 2" descr="11011953_10153094550662713_3574345899431318891_n.jp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012856" y="3822870"/>
            <a:ext cx="1866428" cy="2349330"/>
          </a:xfrm>
          <a:prstGeom prst="rect">
            <a:avLst/>
          </a:prstGeom>
        </p:spPr>
      </p:pic>
      <p:pic>
        <p:nvPicPr>
          <p:cNvPr id="4" name="Picture 3" descr="13048183_10153875601737713_4910566361354560403_o.jp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954966" y="1667942"/>
            <a:ext cx="3467620" cy="1950536"/>
          </a:xfrm>
          <a:prstGeom prst="rect">
            <a:avLst/>
          </a:prstGeom>
        </p:spPr>
      </p:pic>
    </p:spTree>
    <p:extLst>
      <p:ext uri="{BB962C8B-B14F-4D97-AF65-F5344CB8AC3E}">
        <p14:creationId xmlns:p14="http://schemas.microsoft.com/office/powerpoint/2010/main" val="2161000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98D95-C14E-BFF0-9C9C-2EEA95D20799}"/>
              </a:ext>
            </a:extLst>
          </p:cNvPr>
          <p:cNvSpPr>
            <a:spLocks noGrp="1"/>
          </p:cNvSpPr>
          <p:nvPr>
            <p:ph type="title"/>
          </p:nvPr>
        </p:nvSpPr>
        <p:spPr/>
        <p:txBody>
          <a:bodyPr/>
          <a:lstStyle/>
          <a:p>
            <a:r>
              <a:rPr lang="en-US" dirty="0"/>
              <a:t>Overview of the HLC Assurance Argument</a:t>
            </a:r>
          </a:p>
        </p:txBody>
      </p:sp>
      <p:sp>
        <p:nvSpPr>
          <p:cNvPr id="3" name="Content Placeholder 2">
            <a:extLst>
              <a:ext uri="{FF2B5EF4-FFF2-40B4-BE49-F238E27FC236}">
                <a16:creationId xmlns:a16="http://schemas.microsoft.com/office/drawing/2014/main" id="{95B865F8-1132-00CD-16D4-EA53D64FA04A}"/>
              </a:ext>
            </a:extLst>
          </p:cNvPr>
          <p:cNvSpPr>
            <a:spLocks noGrp="1"/>
          </p:cNvSpPr>
          <p:nvPr>
            <p:ph sz="half" idx="1"/>
          </p:nvPr>
        </p:nvSpPr>
        <p:spPr/>
        <p:txBody>
          <a:bodyPr>
            <a:normAutofit lnSpcReduction="10000"/>
          </a:bodyPr>
          <a:lstStyle/>
          <a:p>
            <a:r>
              <a:rPr lang="en-US" dirty="0"/>
              <a:t>Chapter 1: Mission</a:t>
            </a:r>
          </a:p>
          <a:p>
            <a:r>
              <a:rPr lang="en-US" dirty="0"/>
              <a:t>Chapter 2: Integrity</a:t>
            </a:r>
          </a:p>
          <a:p>
            <a:r>
              <a:rPr lang="en-US" dirty="0"/>
              <a:t>Chapter 3: Teaching and Learning: Quality, Resources, and Support</a:t>
            </a:r>
          </a:p>
          <a:p>
            <a:r>
              <a:rPr lang="en-US" dirty="0"/>
              <a:t>Chapter 4: Teaching and Learning: Evaluation and Improvement</a:t>
            </a:r>
          </a:p>
          <a:p>
            <a:r>
              <a:rPr lang="en-US" dirty="0"/>
              <a:t>Chapter 5: Institutional Effectiveness</a:t>
            </a:r>
          </a:p>
        </p:txBody>
      </p:sp>
      <p:sp>
        <p:nvSpPr>
          <p:cNvPr id="4" name="Content Placeholder 3">
            <a:extLst>
              <a:ext uri="{FF2B5EF4-FFF2-40B4-BE49-F238E27FC236}">
                <a16:creationId xmlns:a16="http://schemas.microsoft.com/office/drawing/2014/main" id="{AE5DA981-90CF-7C6B-93AE-A03077D33F79}"/>
              </a:ext>
            </a:extLst>
          </p:cNvPr>
          <p:cNvSpPr>
            <a:spLocks noGrp="1"/>
          </p:cNvSpPr>
          <p:nvPr>
            <p:ph sz="half" idx="2"/>
          </p:nvPr>
        </p:nvSpPr>
        <p:spPr/>
        <p:txBody>
          <a:bodyPr>
            <a:normAutofit lnSpcReduction="10000"/>
          </a:bodyPr>
          <a:lstStyle/>
          <a:p>
            <a:r>
              <a:rPr lang="en-US" dirty="0"/>
              <a:t>Through the five chapters, CLC demonstrates institutional effectiveness in alignment to our mission. Our mission ensures integrity which we demonstrate in our targeted resources, high quality programming, and robust academic, personal, and professional support. Because our learning outcomes are tied directly to our assessment activities, CLC’s evaluation process uses data to drive decisions.</a:t>
            </a:r>
          </a:p>
        </p:txBody>
      </p:sp>
    </p:spTree>
    <p:extLst>
      <p:ext uri="{BB962C8B-B14F-4D97-AF65-F5344CB8AC3E}">
        <p14:creationId xmlns:p14="http://schemas.microsoft.com/office/powerpoint/2010/main" val="2318675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B6F26-1519-238B-DDBB-8C9C27B15753}"/>
              </a:ext>
            </a:extLst>
          </p:cNvPr>
          <p:cNvSpPr>
            <a:spLocks noGrp="1"/>
          </p:cNvSpPr>
          <p:nvPr>
            <p:ph type="title"/>
          </p:nvPr>
        </p:nvSpPr>
        <p:spPr>
          <a:xfrm>
            <a:off x="457199" y="914400"/>
            <a:ext cx="7391401" cy="621323"/>
          </a:xfrm>
        </p:spPr>
        <p:txBody>
          <a:bodyPr/>
          <a:lstStyle/>
          <a:p>
            <a:r>
              <a:rPr lang="en-US" dirty="0"/>
              <a:t>Chapter 1 </a:t>
            </a:r>
            <a:br>
              <a:rPr lang="en-US" dirty="0"/>
            </a:br>
            <a:r>
              <a:rPr lang="en-US" dirty="0"/>
              <a:t>Our Mission: “We Build Futures”</a:t>
            </a:r>
          </a:p>
        </p:txBody>
      </p:sp>
      <p:sp>
        <p:nvSpPr>
          <p:cNvPr id="3" name="Content Placeholder 2">
            <a:extLst>
              <a:ext uri="{FF2B5EF4-FFF2-40B4-BE49-F238E27FC236}">
                <a16:creationId xmlns:a16="http://schemas.microsoft.com/office/drawing/2014/main" id="{6E55D217-EAF6-E120-E8EA-FCDADB6F0396}"/>
              </a:ext>
            </a:extLst>
          </p:cNvPr>
          <p:cNvSpPr>
            <a:spLocks noGrp="1"/>
          </p:cNvSpPr>
          <p:nvPr>
            <p:ph sz="half" idx="1"/>
          </p:nvPr>
        </p:nvSpPr>
        <p:spPr/>
        <p:txBody>
          <a:bodyPr>
            <a:normAutofit fontScale="92500" lnSpcReduction="10000"/>
          </a:bodyPr>
          <a:lstStyle/>
          <a:p>
            <a:r>
              <a:rPr lang="en-US" i="1" dirty="0"/>
              <a:t>The institution’s mission is clear and articulated publicly; it guides the institution’s operations.</a:t>
            </a:r>
          </a:p>
          <a:p>
            <a:r>
              <a:rPr lang="en-US" dirty="0"/>
              <a:t>Our college continues to grow and change with the communities we serve, but the mission, and our commitment to the mission, remains consistent and continues to guide the operations of the college. </a:t>
            </a:r>
          </a:p>
        </p:txBody>
      </p:sp>
      <p:sp>
        <p:nvSpPr>
          <p:cNvPr id="4" name="Content Placeholder 3">
            <a:extLst>
              <a:ext uri="{FF2B5EF4-FFF2-40B4-BE49-F238E27FC236}">
                <a16:creationId xmlns:a16="http://schemas.microsoft.com/office/drawing/2014/main" id="{E5BA23C7-E3D3-910C-2C99-0A0FBBADBF3F}"/>
              </a:ext>
            </a:extLst>
          </p:cNvPr>
          <p:cNvSpPr>
            <a:spLocks noGrp="1"/>
          </p:cNvSpPr>
          <p:nvPr>
            <p:ph sz="half" idx="2"/>
          </p:nvPr>
        </p:nvSpPr>
        <p:spPr/>
        <p:txBody>
          <a:bodyPr>
            <a:normAutofit fontScale="92500" lnSpcReduction="10000"/>
          </a:bodyPr>
          <a:lstStyle/>
          <a:p>
            <a:r>
              <a:rPr lang="en-US" dirty="0"/>
              <a:t>Provide life-long learning opportunities in Liberal Arts, Technical Education, and Customized Training programs; </a:t>
            </a:r>
          </a:p>
          <a:p>
            <a:r>
              <a:rPr lang="en-US" dirty="0"/>
              <a:t>Create opportunities for cultural enrichment, civic responsibility, and community engagement; and</a:t>
            </a:r>
          </a:p>
          <a:p>
            <a:r>
              <a:rPr lang="en-US" dirty="0"/>
              <a:t>Nurture the development and success of a diverse student body through a respectful and supportive environment. </a:t>
            </a:r>
          </a:p>
          <a:p>
            <a:endParaRPr lang="en-US" dirty="0"/>
          </a:p>
        </p:txBody>
      </p:sp>
    </p:spTree>
    <p:extLst>
      <p:ext uri="{BB962C8B-B14F-4D97-AF65-F5344CB8AC3E}">
        <p14:creationId xmlns:p14="http://schemas.microsoft.com/office/powerpoint/2010/main" val="542383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F1526-F413-8942-A5A8-DCC28FEEB488}"/>
              </a:ext>
            </a:extLst>
          </p:cNvPr>
          <p:cNvSpPr>
            <a:spLocks noGrp="1"/>
          </p:cNvSpPr>
          <p:nvPr>
            <p:ph type="title"/>
          </p:nvPr>
        </p:nvSpPr>
        <p:spPr/>
        <p:txBody>
          <a:bodyPr/>
          <a:lstStyle/>
          <a:p>
            <a:r>
              <a:rPr lang="en-US" dirty="0"/>
              <a:t>Chapter 2: Ethical and Responsible Conduct</a:t>
            </a:r>
          </a:p>
        </p:txBody>
      </p:sp>
      <p:sp>
        <p:nvSpPr>
          <p:cNvPr id="3" name="Content Placeholder 2">
            <a:extLst>
              <a:ext uri="{FF2B5EF4-FFF2-40B4-BE49-F238E27FC236}">
                <a16:creationId xmlns:a16="http://schemas.microsoft.com/office/drawing/2014/main" id="{6C0B5DBB-5B86-335C-056D-412A8C579D56}"/>
              </a:ext>
            </a:extLst>
          </p:cNvPr>
          <p:cNvSpPr>
            <a:spLocks noGrp="1"/>
          </p:cNvSpPr>
          <p:nvPr>
            <p:ph sz="half" idx="1"/>
          </p:nvPr>
        </p:nvSpPr>
        <p:spPr/>
        <p:txBody>
          <a:bodyPr>
            <a:noAutofit/>
          </a:bodyPr>
          <a:lstStyle/>
          <a:p>
            <a:r>
              <a:rPr lang="en-US" i="1" dirty="0"/>
              <a:t>The institution acts with integrity; its conduct is ethical and responsible. </a:t>
            </a:r>
          </a:p>
          <a:p>
            <a:r>
              <a:rPr lang="en-US" i="1" dirty="0"/>
              <a:t>In academic work, CLC expects faculty and students to work at the highest standards. Curriculum and assessment are overseen by individual departments, and guided by the Academic Affairs and Standards Council</a:t>
            </a:r>
          </a:p>
        </p:txBody>
      </p:sp>
      <p:sp>
        <p:nvSpPr>
          <p:cNvPr id="4" name="Content Placeholder 3">
            <a:extLst>
              <a:ext uri="{FF2B5EF4-FFF2-40B4-BE49-F238E27FC236}">
                <a16:creationId xmlns:a16="http://schemas.microsoft.com/office/drawing/2014/main" id="{BA78501E-D2E6-20F6-30A8-CF6166198438}"/>
              </a:ext>
            </a:extLst>
          </p:cNvPr>
          <p:cNvSpPr>
            <a:spLocks noGrp="1"/>
          </p:cNvSpPr>
          <p:nvPr>
            <p:ph sz="half" idx="2"/>
          </p:nvPr>
        </p:nvSpPr>
        <p:spPr/>
        <p:txBody>
          <a:bodyPr>
            <a:noAutofit/>
          </a:bodyPr>
          <a:lstStyle/>
          <a:p>
            <a:r>
              <a:rPr lang="en-US" sz="1600" dirty="0"/>
              <a:t>CLC administration, faculty, and staff operate with integrity across all departments, divisions, and units of the college. </a:t>
            </a:r>
          </a:p>
          <a:p>
            <a:r>
              <a:rPr lang="en-US" sz="1600" dirty="0"/>
              <a:t>Our actions are guided by a web of state, system, and local policies and procedures, and operationalized by the governance structure. </a:t>
            </a:r>
          </a:p>
          <a:p>
            <a:r>
              <a:rPr lang="en-US" sz="1600" dirty="0"/>
              <a:t>Our commitment to ethical and responsible behavior is shared with our students inside and outside the classroom. </a:t>
            </a:r>
          </a:p>
        </p:txBody>
      </p:sp>
    </p:spTree>
    <p:extLst>
      <p:ext uri="{BB962C8B-B14F-4D97-AF65-F5344CB8AC3E}">
        <p14:creationId xmlns:p14="http://schemas.microsoft.com/office/powerpoint/2010/main" val="2054036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91FB9-D5F2-06E0-0ECC-8666F105892C}"/>
              </a:ext>
            </a:extLst>
          </p:cNvPr>
          <p:cNvSpPr>
            <a:spLocks noGrp="1"/>
          </p:cNvSpPr>
          <p:nvPr>
            <p:ph type="title"/>
          </p:nvPr>
        </p:nvSpPr>
        <p:spPr/>
        <p:txBody>
          <a:bodyPr/>
          <a:lstStyle/>
          <a:p>
            <a:r>
              <a:rPr lang="en-US" dirty="0"/>
              <a:t>Chapter 3: Teaching and Learning: Quality, Resources, and Support</a:t>
            </a:r>
          </a:p>
        </p:txBody>
      </p:sp>
      <p:sp>
        <p:nvSpPr>
          <p:cNvPr id="3" name="Content Placeholder 2">
            <a:extLst>
              <a:ext uri="{FF2B5EF4-FFF2-40B4-BE49-F238E27FC236}">
                <a16:creationId xmlns:a16="http://schemas.microsoft.com/office/drawing/2014/main" id="{FAA86440-CEE8-312A-38E3-343B704AEA7D}"/>
              </a:ext>
            </a:extLst>
          </p:cNvPr>
          <p:cNvSpPr>
            <a:spLocks noGrp="1"/>
          </p:cNvSpPr>
          <p:nvPr>
            <p:ph sz="half" idx="1"/>
          </p:nvPr>
        </p:nvSpPr>
        <p:spPr/>
        <p:txBody>
          <a:bodyPr>
            <a:normAutofit fontScale="40000" lnSpcReduction="20000"/>
          </a:bodyPr>
          <a:lstStyle/>
          <a:p>
            <a:r>
              <a:rPr lang="en-US" sz="5000" i="1" dirty="0"/>
              <a:t>The institution provides quality education, wherever and however its offerings are delivered.</a:t>
            </a:r>
          </a:p>
          <a:p>
            <a:r>
              <a:rPr lang="en-US" sz="5000" i="1" dirty="0"/>
              <a:t>In allegiance to our mission – “We build futures” – CLC takes its role as a regional educational leader seriously.</a:t>
            </a:r>
          </a:p>
          <a:p>
            <a:endParaRPr lang="en-US" i="1" dirty="0"/>
          </a:p>
        </p:txBody>
      </p:sp>
      <p:sp>
        <p:nvSpPr>
          <p:cNvPr id="4" name="Content Placeholder 3">
            <a:extLst>
              <a:ext uri="{FF2B5EF4-FFF2-40B4-BE49-F238E27FC236}">
                <a16:creationId xmlns:a16="http://schemas.microsoft.com/office/drawing/2014/main" id="{5FF07194-DBDC-5DF3-1F19-EBB976D8E496}"/>
              </a:ext>
            </a:extLst>
          </p:cNvPr>
          <p:cNvSpPr>
            <a:spLocks noGrp="1"/>
          </p:cNvSpPr>
          <p:nvPr>
            <p:ph sz="half" idx="2"/>
          </p:nvPr>
        </p:nvSpPr>
        <p:spPr/>
        <p:txBody>
          <a:bodyPr>
            <a:normAutofit fontScale="40000" lnSpcReduction="20000"/>
          </a:bodyPr>
          <a:lstStyle/>
          <a:p>
            <a:endParaRPr lang="en-US" dirty="0"/>
          </a:p>
          <a:p>
            <a:r>
              <a:rPr lang="en-US" sz="3800" dirty="0"/>
              <a:t>CLC’s has a strong focus on post-secondary academic excellence in both Liberal Arts and Career and Technical Education (CTE) offerings</a:t>
            </a:r>
          </a:p>
          <a:p>
            <a:r>
              <a:rPr lang="en-US" sz="3800" dirty="0"/>
              <a:t>Our curriculum displays appropriate support for intellectual inquiry, practical application and integration.</a:t>
            </a:r>
          </a:p>
          <a:p>
            <a:r>
              <a:rPr lang="en-US" sz="3800" dirty="0"/>
              <a:t>Through the hiring process, we carefully recruit our highly qualified faculty and staff; and provide stellar support structures to support learners across the many challenges of their higher education journey.</a:t>
            </a:r>
          </a:p>
          <a:p>
            <a:endParaRPr lang="en-US" sz="2200" dirty="0"/>
          </a:p>
          <a:p>
            <a:endParaRPr lang="en-US" dirty="0"/>
          </a:p>
        </p:txBody>
      </p:sp>
    </p:spTree>
    <p:extLst>
      <p:ext uri="{BB962C8B-B14F-4D97-AF65-F5344CB8AC3E}">
        <p14:creationId xmlns:p14="http://schemas.microsoft.com/office/powerpoint/2010/main" val="2495403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50E59-8D63-1060-261D-72AC232796CF}"/>
              </a:ext>
            </a:extLst>
          </p:cNvPr>
          <p:cNvSpPr>
            <a:spLocks noGrp="1"/>
          </p:cNvSpPr>
          <p:nvPr>
            <p:ph type="title"/>
          </p:nvPr>
        </p:nvSpPr>
        <p:spPr/>
        <p:txBody>
          <a:bodyPr/>
          <a:lstStyle/>
          <a:p>
            <a:r>
              <a:rPr lang="en-US" dirty="0"/>
              <a:t>Chapter 4: Teaching and Learning: Evaluation and Improvement</a:t>
            </a:r>
          </a:p>
        </p:txBody>
      </p:sp>
      <p:sp>
        <p:nvSpPr>
          <p:cNvPr id="3" name="Content Placeholder 2">
            <a:extLst>
              <a:ext uri="{FF2B5EF4-FFF2-40B4-BE49-F238E27FC236}">
                <a16:creationId xmlns:a16="http://schemas.microsoft.com/office/drawing/2014/main" id="{8F8C86AA-1F6D-CA2E-EB77-FBABA5E6A688}"/>
              </a:ext>
            </a:extLst>
          </p:cNvPr>
          <p:cNvSpPr>
            <a:spLocks noGrp="1"/>
          </p:cNvSpPr>
          <p:nvPr>
            <p:ph sz="half" idx="1"/>
          </p:nvPr>
        </p:nvSpPr>
        <p:spPr/>
        <p:txBody>
          <a:bodyPr>
            <a:normAutofit fontScale="92500" lnSpcReduction="10000"/>
          </a:bodyPr>
          <a:lstStyle/>
          <a:p>
            <a:r>
              <a:rPr lang="en-US" i="1" dirty="0"/>
              <a:t>The institution demonstrates responsibility for the quality of its educational programs, learning environments, and support services, and it evaluates its effectiveness for student learning through processes designed to promote continuous improvement. </a:t>
            </a:r>
          </a:p>
        </p:txBody>
      </p:sp>
      <p:sp>
        <p:nvSpPr>
          <p:cNvPr id="4" name="Content Placeholder 3">
            <a:extLst>
              <a:ext uri="{FF2B5EF4-FFF2-40B4-BE49-F238E27FC236}">
                <a16:creationId xmlns:a16="http://schemas.microsoft.com/office/drawing/2014/main" id="{69ACE53E-E2AC-E039-A63C-C1A2989B95B2}"/>
              </a:ext>
            </a:extLst>
          </p:cNvPr>
          <p:cNvSpPr>
            <a:spLocks noGrp="1"/>
          </p:cNvSpPr>
          <p:nvPr>
            <p:ph sz="half" idx="2"/>
          </p:nvPr>
        </p:nvSpPr>
        <p:spPr/>
        <p:txBody>
          <a:bodyPr>
            <a:normAutofit fontScale="92500" lnSpcReduction="10000"/>
          </a:bodyPr>
          <a:lstStyle/>
          <a:p>
            <a:r>
              <a:rPr lang="en-US" dirty="0"/>
              <a:t>CLC is an institution centered around teaching and learning. </a:t>
            </a:r>
          </a:p>
          <a:p>
            <a:r>
              <a:rPr lang="en-US" dirty="0"/>
              <a:t>The college's mission, vision, and values emphasize CLC's commitment to excellence in education and service to our students. </a:t>
            </a:r>
          </a:p>
          <a:p>
            <a:r>
              <a:rPr lang="en-US" dirty="0"/>
              <a:t>We ensure the quality of our educational offerings through program analysis, curriculum development, and credit transcription.</a:t>
            </a:r>
          </a:p>
        </p:txBody>
      </p:sp>
    </p:spTree>
    <p:extLst>
      <p:ext uri="{BB962C8B-B14F-4D97-AF65-F5344CB8AC3E}">
        <p14:creationId xmlns:p14="http://schemas.microsoft.com/office/powerpoint/2010/main" val="469821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140A1-D180-7429-8F26-33A47973064D}"/>
              </a:ext>
            </a:extLst>
          </p:cNvPr>
          <p:cNvSpPr>
            <a:spLocks noGrp="1"/>
          </p:cNvSpPr>
          <p:nvPr>
            <p:ph type="title"/>
          </p:nvPr>
        </p:nvSpPr>
        <p:spPr/>
        <p:txBody>
          <a:bodyPr/>
          <a:lstStyle/>
          <a:p>
            <a:r>
              <a:rPr lang="en-US" dirty="0"/>
              <a:t>Chapter 5: Institutional Effectiveness, Resources and Planning</a:t>
            </a:r>
          </a:p>
        </p:txBody>
      </p:sp>
      <p:sp>
        <p:nvSpPr>
          <p:cNvPr id="3" name="Content Placeholder 2">
            <a:extLst>
              <a:ext uri="{FF2B5EF4-FFF2-40B4-BE49-F238E27FC236}">
                <a16:creationId xmlns:a16="http://schemas.microsoft.com/office/drawing/2014/main" id="{F0A4F24E-1188-786B-3C30-34B2B3EBEF02}"/>
              </a:ext>
            </a:extLst>
          </p:cNvPr>
          <p:cNvSpPr>
            <a:spLocks noGrp="1"/>
          </p:cNvSpPr>
          <p:nvPr>
            <p:ph sz="half" idx="1"/>
          </p:nvPr>
        </p:nvSpPr>
        <p:spPr/>
        <p:txBody>
          <a:bodyPr/>
          <a:lstStyle/>
          <a:p>
            <a:r>
              <a:rPr lang="en-US" i="1" dirty="0"/>
              <a:t>The institution’s resources, structures, processes and planning are sufficient to fulfill its mission, improve the quality of its educational offerings, and respond to future challenges and opportunities. </a:t>
            </a:r>
          </a:p>
        </p:txBody>
      </p:sp>
      <p:sp>
        <p:nvSpPr>
          <p:cNvPr id="4" name="Content Placeholder 3">
            <a:extLst>
              <a:ext uri="{FF2B5EF4-FFF2-40B4-BE49-F238E27FC236}">
                <a16:creationId xmlns:a16="http://schemas.microsoft.com/office/drawing/2014/main" id="{BF37C3A3-C457-9C0C-286D-B6F9EE21B3C9}"/>
              </a:ext>
            </a:extLst>
          </p:cNvPr>
          <p:cNvSpPr>
            <a:spLocks noGrp="1"/>
          </p:cNvSpPr>
          <p:nvPr>
            <p:ph sz="half" idx="2"/>
          </p:nvPr>
        </p:nvSpPr>
        <p:spPr/>
        <p:txBody>
          <a:bodyPr/>
          <a:lstStyle/>
          <a:p>
            <a:r>
              <a:rPr lang="en-US" dirty="0"/>
              <a:t>Historically and currently, CLC has the resources, institutional structures, and processes necessary to fulfill its mission and continuously improve academic offerings. </a:t>
            </a:r>
          </a:p>
          <a:p>
            <a:r>
              <a:rPr lang="en-US" dirty="0"/>
              <a:t>The college has the will and institutional flexibility to confront any future challenges, embrace opportunities, and respond to trends. </a:t>
            </a:r>
          </a:p>
        </p:txBody>
      </p:sp>
    </p:spTree>
    <p:extLst>
      <p:ext uri="{BB962C8B-B14F-4D97-AF65-F5344CB8AC3E}">
        <p14:creationId xmlns:p14="http://schemas.microsoft.com/office/powerpoint/2010/main" val="2037816282"/>
      </p:ext>
    </p:extLst>
  </p:cSld>
  <p:clrMapOvr>
    <a:masterClrMapping/>
  </p:clrMapOvr>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Plaza.thmx</Template>
  <TotalTime>6958</TotalTime>
  <Words>3568</Words>
  <Application>Microsoft Office PowerPoint</Application>
  <PresentationFormat>On-screen Show (4:3)</PresentationFormat>
  <Paragraphs>168</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Century Gothic</vt:lpstr>
      <vt:lpstr>Wingdings 2</vt:lpstr>
      <vt:lpstr>Plaza</vt:lpstr>
      <vt:lpstr>HLC Assurance Argument</vt:lpstr>
      <vt:lpstr>Preparing for the HLC Site Visit</vt:lpstr>
      <vt:lpstr>CLC Mission</vt:lpstr>
      <vt:lpstr>Overview of the HLC Assurance Argument</vt:lpstr>
      <vt:lpstr>Chapter 1  Our Mission: “We Build Futures”</vt:lpstr>
      <vt:lpstr>Chapter 2: Ethical and Responsible Conduct</vt:lpstr>
      <vt:lpstr>Chapter 3: Teaching and Learning: Quality, Resources, and Support</vt:lpstr>
      <vt:lpstr>Chapter 4: Teaching and Learning: Evaluation and Improvement</vt:lpstr>
      <vt:lpstr>Chapter 5: Institutional Effectiveness, Resources and Planning</vt:lpstr>
      <vt:lpstr>CLC priorities</vt:lpstr>
      <vt:lpstr>HLC Assurance Argument</vt:lpstr>
    </vt:vector>
  </TitlesOfParts>
  <Company>Central Lakes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 Lakes College</dc:title>
  <dc:creator>Jessie Perrine</dc:creator>
  <cp:lastModifiedBy>Denine Rood</cp:lastModifiedBy>
  <cp:revision>93</cp:revision>
  <dcterms:created xsi:type="dcterms:W3CDTF">2016-08-01T13:51:58Z</dcterms:created>
  <dcterms:modified xsi:type="dcterms:W3CDTF">2023-01-10T16:14:33Z</dcterms:modified>
</cp:coreProperties>
</file>